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82" r:id="rId6"/>
    <p:sldId id="283" r:id="rId7"/>
    <p:sldId id="293" r:id="rId8"/>
    <p:sldId id="294" r:id="rId9"/>
    <p:sldId id="277" r:id="rId10"/>
    <p:sldId id="286" r:id="rId11"/>
    <p:sldId id="284" r:id="rId12"/>
    <p:sldId id="290" r:id="rId13"/>
    <p:sldId id="285" r:id="rId14"/>
    <p:sldId id="291" r:id="rId15"/>
    <p:sldId id="289" r:id="rId16"/>
    <p:sldId id="288" r:id="rId17"/>
    <p:sldId id="292" r:id="rId18"/>
    <p:sldId id="280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A998B-5489-BB3B-A19B-5D81C3223F10}" v="388" dt="2022-11-30T04:36:45.041"/>
    <p1510:client id="{1ED08559-4D9C-47C2-8879-AF2FCBB21E9A}" v="549" dt="2022-11-30T02:03:55.817"/>
    <p1510:client id="{59DA137C-9B44-D4DC-DDD3-7CDFB6196EA2}" v="102" dt="2022-11-30T04:21:22.908"/>
    <p1510:client id="{5BA1CE84-B814-022A-CDFE-5C9BBDCB9B6F}" v="89" dt="2022-11-30T12:28:24.237"/>
    <p1510:client id="{7C954A62-D7A6-472F-B27B-0705DD1D75F6}" v="2591" dt="2022-11-30T12:51:49.660"/>
    <p1510:client id="{D2FA2A80-B672-9C7D-DB1E-9BD6FA148B8E}" v="1" dt="2022-11-30T04:51:26.173"/>
    <p1510:client id="{E2C0166A-95FD-4B1D-3F3C-E674AA856DC1}" v="3" dt="2022-11-30T03:50:28.230"/>
    <p1510:client id="{F3DB5E61-8B97-B070-5E9E-FCF7D8C8FD26}" v="137" dt="2022-11-30T00:33:03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250" y="4244975"/>
            <a:ext cx="7302500" cy="1603375"/>
          </a:xfrm>
        </p:spPr>
        <p:txBody>
          <a:bodyPr>
            <a:normAutofit fontScale="90000"/>
          </a:bodyPr>
          <a:lstStyle/>
          <a:p>
            <a:r>
              <a:rPr lang="en-US"/>
              <a:t>ECEN 403 Final Presentation</a:t>
            </a:r>
            <a:br>
              <a:rPr lang="en-US"/>
            </a:br>
            <a:r>
              <a:rPr lang="en-US"/>
              <a:t>Team #38 Fuel Cell Monitor</a:t>
            </a:r>
            <a:br>
              <a:rPr lang="en-US"/>
            </a:br>
            <a:r>
              <a:rPr lang="en-US"/>
              <a:t>Rana Kortam</a:t>
            </a:r>
            <a:br>
              <a:rPr lang="en-US"/>
            </a:br>
            <a:r>
              <a:rPr lang="en-US"/>
              <a:t>Jessica </a:t>
            </a:r>
            <a:r>
              <a:rPr lang="en-US" err="1"/>
              <a:t>Odutola</a:t>
            </a:r>
            <a:br>
              <a:rPr lang="en-US"/>
            </a:br>
            <a:r>
              <a:rPr lang="en-US"/>
              <a:t>Sameer Osama</a:t>
            </a:r>
            <a:br>
              <a:rPr lang="en-US"/>
            </a:br>
            <a:r>
              <a:rPr lang="en-US"/>
              <a:t>Russell Wells</a:t>
            </a:r>
            <a:br>
              <a:rPr lang="en-US"/>
            </a:br>
            <a:r>
              <a:rPr lang="en-US"/>
              <a:t>John Lusher</a:t>
            </a:r>
          </a:p>
        </p:txBody>
      </p:sp>
      <p:sp>
        <p:nvSpPr>
          <p:cNvPr id="4" name="Diagonal Stripe 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728D-3DAF-3B85-96B8-42B44C4B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6EC1-C27B-31AC-16EC-97A7EA67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403 Deliverables </a:t>
            </a:r>
          </a:p>
          <a:p>
            <a:r>
              <a:rPr lang="en-US" sz="2800"/>
              <a:t>UART communication</a:t>
            </a:r>
            <a:endParaRPr lang="en-US" sz="2800">
              <a:cs typeface="Arial"/>
            </a:endParaRPr>
          </a:p>
          <a:p>
            <a:r>
              <a:rPr lang="en-US" sz="2800"/>
              <a:t>A/D converter code </a:t>
            </a:r>
            <a:endParaRPr lang="en-US" sz="2800">
              <a:cs typeface="Arial"/>
            </a:endParaRPr>
          </a:p>
          <a:p>
            <a:r>
              <a:rPr lang="en-US" sz="2800"/>
              <a:t>Array of fuel-cell voltages</a:t>
            </a:r>
            <a:endParaRPr lang="en-US" sz="2800">
              <a:cs typeface="Arial"/>
            </a:endParaRPr>
          </a:p>
          <a:p>
            <a:pPr marL="0" indent="0">
              <a:buNone/>
            </a:pPr>
            <a:r>
              <a:rPr lang="en-US" sz="2800"/>
              <a:t>Challenges</a:t>
            </a:r>
            <a:endParaRPr lang="en-US" sz="2800">
              <a:cs typeface="Arial"/>
            </a:endParaRPr>
          </a:p>
          <a:p>
            <a:r>
              <a:rPr lang="en-US" sz="2800"/>
              <a:t>Learning MPLAB IDE</a:t>
            </a:r>
            <a:endParaRPr lang="en-US" sz="2800">
              <a:cs typeface="Arial"/>
            </a:endParaRPr>
          </a:p>
          <a:p>
            <a:r>
              <a:rPr lang="en-US" sz="2800"/>
              <a:t>Fried the PIC32 chip</a:t>
            </a:r>
            <a:endParaRPr lang="en-US" sz="2800">
              <a:cs typeface="Arial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4FE-9166-86A3-03D2-9A1DF0D7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B6EB5-37CA-F5C3-3236-EF69C5450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78" y="2701266"/>
            <a:ext cx="4502064" cy="31930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ED989-C534-02F1-DDBE-7875E48B6885}"/>
              </a:ext>
            </a:extLst>
          </p:cNvPr>
          <p:cNvSpPr txBox="1"/>
          <p:nvPr/>
        </p:nvSpPr>
        <p:spPr>
          <a:xfrm>
            <a:off x="147510" y="217860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AD Converter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16B1D-F191-2745-3060-BA659AA5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42" y="2701824"/>
            <a:ext cx="4237855" cy="3772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D3A07-EDC3-C9B8-D4AA-DFA8E915753C}"/>
              </a:ext>
            </a:extLst>
          </p:cNvPr>
          <p:cNvSpPr txBox="1"/>
          <p:nvPr/>
        </p:nvSpPr>
        <p:spPr>
          <a:xfrm>
            <a:off x="4719510" y="217621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UART Code</a:t>
            </a:r>
          </a:p>
        </p:txBody>
      </p:sp>
    </p:spTree>
    <p:extLst>
      <p:ext uri="{BB962C8B-B14F-4D97-AF65-F5344CB8AC3E}">
        <p14:creationId xmlns:p14="http://schemas.microsoft.com/office/powerpoint/2010/main" val="50521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CFF8-88DE-ADB4-712B-C573B16E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Android Application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9C4C4-B995-4D12-886F-6E6F35359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403 Deliverables </a:t>
            </a:r>
          </a:p>
          <a:p>
            <a:r>
              <a:rPr lang="en-US">
                <a:ea typeface="+mn-lt"/>
                <a:cs typeface="+mn-lt"/>
              </a:rPr>
              <a:t>Complete Layout of Android Application</a:t>
            </a:r>
          </a:p>
          <a:p>
            <a:r>
              <a:rPr lang="en-US">
                <a:ea typeface="+mn-lt"/>
                <a:cs typeface="+mn-lt"/>
              </a:rPr>
              <a:t>Database Storage and Connection to App</a:t>
            </a:r>
          </a:p>
          <a:p>
            <a:r>
              <a:rPr lang="en-US">
                <a:ea typeface="+mn-lt"/>
                <a:cs typeface="+mn-lt"/>
              </a:rPr>
              <a:t>Alert functionality for user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Challenges</a:t>
            </a:r>
          </a:p>
          <a:p>
            <a:r>
              <a:rPr lang="en-US">
                <a:ea typeface="+mn-lt"/>
                <a:cs typeface="+mn-lt"/>
              </a:rPr>
              <a:t>Database Connection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38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A7C1-F280-A383-570E-888B26CB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Android Application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28F9AB6-AE72-A81B-A585-F62D8066D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76" y="2015151"/>
            <a:ext cx="1895398" cy="4076893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AF0085F-CD69-0339-DC84-6686A239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65" y="2014182"/>
            <a:ext cx="1884572" cy="4114800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54F64418-BD1E-FBF0-191E-1B099072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95" y="1997122"/>
            <a:ext cx="1891652" cy="411480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D0475CB-90DF-7C1D-00CF-468449FB7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253" y="1997122"/>
            <a:ext cx="191456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2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3818"/>
            <a:ext cx="8229600" cy="803756"/>
          </a:xfrm>
        </p:spPr>
        <p:txBody>
          <a:bodyPr>
            <a:normAutofit/>
          </a:bodyPr>
          <a:lstStyle/>
          <a:p>
            <a:r>
              <a:rPr lang="en-US"/>
              <a:t>Execution and Validation Status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D613B91-0A02-1123-54E3-386C03D88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90261"/>
              </p:ext>
            </p:extLst>
          </p:nvPr>
        </p:nvGraphicFramePr>
        <p:xfrm>
          <a:off x="310579" y="1417574"/>
          <a:ext cx="8376221" cy="502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6316382" imgH="11887302" progId="Excel.Sheet.12">
                  <p:embed/>
                </p:oleObj>
              </mc:Choice>
              <mc:Fallback>
                <p:oleObj name="Worksheet" r:id="rId2" imgW="16316382" imgH="118873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0579" y="1417574"/>
                        <a:ext cx="8376221" cy="502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65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4669"/>
            <a:ext cx="8229600" cy="803756"/>
          </a:xfrm>
        </p:spPr>
        <p:txBody>
          <a:bodyPr>
            <a:normAutofit/>
          </a:bodyPr>
          <a:lstStyle/>
          <a:p>
            <a:r>
              <a:rPr lang="en-US"/>
              <a:t>Execution and Validation Status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D3C217-9FD5-37E2-0F4D-0491CDE67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16208"/>
              </p:ext>
            </p:extLst>
          </p:nvPr>
        </p:nvGraphicFramePr>
        <p:xfrm>
          <a:off x="396815" y="1600728"/>
          <a:ext cx="8229600" cy="3359459"/>
        </p:xfrm>
        <a:graphic>
          <a:graphicData uri="http://schemas.openxmlformats.org/drawingml/2006/table">
            <a:tbl>
              <a:tblPr/>
              <a:tblGrid>
                <a:gridCol w="1078868">
                  <a:extLst>
                    <a:ext uri="{9D8B030D-6E8A-4147-A177-3AD203B41FA5}">
                      <a16:colId xmlns:a16="http://schemas.microsoft.com/office/drawing/2014/main" val="2476493633"/>
                    </a:ext>
                  </a:extLst>
                </a:gridCol>
                <a:gridCol w="1365846">
                  <a:extLst>
                    <a:ext uri="{9D8B030D-6E8A-4147-A177-3AD203B41FA5}">
                      <a16:colId xmlns:a16="http://schemas.microsoft.com/office/drawing/2014/main" val="2220004671"/>
                    </a:ext>
                  </a:extLst>
                </a:gridCol>
                <a:gridCol w="1985116">
                  <a:extLst>
                    <a:ext uri="{9D8B030D-6E8A-4147-A177-3AD203B41FA5}">
                      <a16:colId xmlns:a16="http://schemas.microsoft.com/office/drawing/2014/main" val="4251221221"/>
                    </a:ext>
                  </a:extLst>
                </a:gridCol>
                <a:gridCol w="1812497">
                  <a:extLst>
                    <a:ext uri="{9D8B030D-6E8A-4147-A177-3AD203B41FA5}">
                      <a16:colId xmlns:a16="http://schemas.microsoft.com/office/drawing/2014/main" val="4232471098"/>
                    </a:ext>
                  </a:extLst>
                </a:gridCol>
                <a:gridCol w="414285">
                  <a:extLst>
                    <a:ext uri="{9D8B030D-6E8A-4147-A177-3AD203B41FA5}">
                      <a16:colId xmlns:a16="http://schemas.microsoft.com/office/drawing/2014/main" val="79853919"/>
                    </a:ext>
                  </a:extLst>
                </a:gridCol>
                <a:gridCol w="1572988">
                  <a:extLst>
                    <a:ext uri="{9D8B030D-6E8A-4147-A177-3AD203B41FA5}">
                      <a16:colId xmlns:a16="http://schemas.microsoft.com/office/drawing/2014/main" val="2618421035"/>
                    </a:ext>
                  </a:extLst>
                </a:gridCol>
              </a:tblGrid>
              <a:tr h="226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       Paragraph #</a:t>
                      </a:r>
                    </a:p>
                  </a:txBody>
                  <a:tcPr marL="6477" marR="6477" marT="6477" marB="31088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Name</a:t>
                      </a:r>
                    </a:p>
                  </a:txBody>
                  <a:tcPr marL="6477" marR="6477" marT="6477" marB="31088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 Criteria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Methodology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Responsible Engineer(s)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88423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3.2.4.2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 Devices On PCB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PCB transfers power without overheating or burnout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 Board and watch, smell, listen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Russell, Sameer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978187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3.2.1.1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signal voltage range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System can properly handle the specified voltages with minimal difference between tests.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Introduce voltages of 0-4V and measure output signals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Russell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75440"/>
                  </a:ext>
                </a:extLst>
              </a:tr>
              <a:tr h="45263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3.2.1.1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Differential voltage tests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a differential voltage through the Opamp buffer and receive the proper digital signal from the optoisolator</a:t>
                      </a:r>
                      <a:endParaRPr lang="en-US" sz="7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Introduce a range of voltages including edge cases and ensure proper output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Russell, Sameer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37501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3.2.4.4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Android application graphical functionality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can properly display accurate voltage levels to user.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 application on android device and verify volatages are accurately displayed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Jessica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183435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3.2.4.4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Android Application alarm functionality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send alarm to user when voltage goes above or below ranges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 set points to app and introduce alarm level voltages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Jessica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95021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3.2.4.2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 system functionality test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 is applied from wall outlet and proper power transfer is read at outputs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Apply power to system and read voltage output at device trace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Sameer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399300"/>
                  </a:ext>
                </a:extLst>
              </a:tr>
              <a:tr h="46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3.2.4.1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Opamp system functionality test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Differential voltages are passed to the opamp and expected voltage is seen on the output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 opamps and apply varrying differential voltages and read output voltage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Sameer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4372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PIC32 Microcontroller functionality test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code for recieving the voltage signal for data acquisition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PCB board and coding on IDE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progress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Rana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964179"/>
                  </a:ext>
                </a:extLst>
              </a:tr>
              <a:tr h="3166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6477" marR="6477" marT="6477" marB="3108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ESP32 Microcontroller functionality test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code for communicating with the application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PCB board and coding on IDE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Tested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Rana</a:t>
                      </a:r>
                    </a:p>
                  </a:txBody>
                  <a:tcPr marL="6477" marR="6477" marT="6477" marB="3108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35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86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Remaining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637280"/>
          </a:xfrm>
        </p:spPr>
        <p:txBody>
          <a:bodyPr>
            <a:normAutofit lnSpcReduction="10000"/>
          </a:bodyPr>
          <a:lstStyle/>
          <a:p>
            <a:r>
              <a:rPr lang="en-US"/>
              <a:t>Complete testing of internal signal system</a:t>
            </a:r>
          </a:p>
          <a:p>
            <a:r>
              <a:rPr lang="en-US"/>
              <a:t>Complete Microcontroller/processor PCB design</a:t>
            </a:r>
          </a:p>
          <a:p>
            <a:r>
              <a:rPr lang="en-US"/>
              <a:t>Integrate All subsystems onto a single PCB.</a:t>
            </a:r>
          </a:p>
          <a:p>
            <a:r>
              <a:rPr lang="en-US"/>
              <a:t>Final Testing and Validation of Completed Internal System.</a:t>
            </a:r>
          </a:p>
          <a:p>
            <a:r>
              <a:rPr lang="en-US"/>
              <a:t>Purchase system enclosure and assemble.</a:t>
            </a:r>
          </a:p>
        </p:txBody>
      </p:sp>
    </p:spTree>
    <p:extLst>
      <p:ext uri="{BB962C8B-B14F-4D97-AF65-F5344CB8AC3E}">
        <p14:creationId xmlns:p14="http://schemas.microsoft.com/office/powerpoint/2010/main" val="374392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21D6-5A2B-A6AB-F0B4-9C99E40F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58B6-C222-8329-13CE-8EAB25033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Problem statement: A single fuel cell is an easy power source to monitor, but to achieve any level of real usable power they must be connected in a stack. The goal of this project is to design a monitor that displays individual cell voltages within a stack and warns the user of cell abnormalities as well as which cell requires maintenance or attention. </a:t>
            </a:r>
          </a:p>
        </p:txBody>
      </p:sp>
      <p:pic>
        <p:nvPicPr>
          <p:cNvPr id="4" name="Picture 2" descr="Fuel Cell Monitor Pro 4.0">
            <a:extLst>
              <a:ext uri="{FF2B5EF4-FFF2-40B4-BE49-F238E27FC236}">
                <a16:creationId xmlns:a16="http://schemas.microsoft.com/office/drawing/2014/main" id="{84A6BACE-5599-44BA-9B29-4EB18332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032" y="154031"/>
            <a:ext cx="2318808" cy="179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0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42ED-9173-2A4F-A5B6-9B5386A4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subsystems and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BA5E3-E260-9A95-AFA4-7D03D2A4C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527" y="2049463"/>
            <a:ext cx="6228946" cy="40767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584ADA-D1B4-447A-C038-69B2BC0360D4}"/>
              </a:ext>
            </a:extLst>
          </p:cNvPr>
          <p:cNvCxnSpPr/>
          <p:nvPr/>
        </p:nvCxnSpPr>
        <p:spPr>
          <a:xfrm flipV="1">
            <a:off x="4639377" y="3157086"/>
            <a:ext cx="0" cy="1164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53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19A3-658B-B0C9-6311-B99D8192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403 Deliverables (Power Supply)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C558D-8E25-DE26-559F-4ABA7DBD4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Design PCB in Altium</a:t>
            </a:r>
          </a:p>
          <a:p>
            <a:r>
              <a:rPr lang="en-US">
                <a:cs typeface="Arial"/>
              </a:rPr>
              <a:t>Order PCB and solder components</a:t>
            </a:r>
          </a:p>
          <a:p>
            <a:r>
              <a:rPr lang="en-US">
                <a:cs typeface="Arial"/>
              </a:rPr>
              <a:t>Test output voltages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31B0BE8-E115-4947-A398-1238D31F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9" y="3953652"/>
            <a:ext cx="3502501" cy="235014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359C2D-7355-B445-4026-1C88894E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19" y="3949718"/>
            <a:ext cx="3547714" cy="2363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B152D-6E1D-8F92-43F6-5344E688B687}"/>
              </a:ext>
            </a:extLst>
          </p:cNvPr>
          <p:cNvSpPr txBox="1"/>
          <p:nvPr/>
        </p:nvSpPr>
        <p:spPr>
          <a:xfrm>
            <a:off x="478294" y="6401781"/>
            <a:ext cx="2759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Top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A3AA5-F5E7-8AA5-F221-076CD632C4FD}"/>
              </a:ext>
            </a:extLst>
          </p:cNvPr>
          <p:cNvSpPr txBox="1"/>
          <p:nvPr/>
        </p:nvSpPr>
        <p:spPr>
          <a:xfrm>
            <a:off x="5148405" y="6401781"/>
            <a:ext cx="2759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Bottom Layer</a:t>
            </a:r>
          </a:p>
        </p:txBody>
      </p:sp>
    </p:spTree>
    <p:extLst>
      <p:ext uri="{BB962C8B-B14F-4D97-AF65-F5344CB8AC3E}">
        <p14:creationId xmlns:p14="http://schemas.microsoft.com/office/powerpoint/2010/main" val="124954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25E0-6470-FBC3-78A1-F11A663A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Challenges (Power Supply)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BAD6-DF2F-BB1E-35A1-41B4D2B9A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Learning how to make schematics and footprints</a:t>
            </a:r>
          </a:p>
          <a:p>
            <a:r>
              <a:rPr lang="en-US">
                <a:cs typeface="Arial"/>
              </a:rPr>
              <a:t>Using a new software (Altium)</a:t>
            </a:r>
          </a:p>
          <a:p>
            <a:r>
              <a:rPr lang="en-US">
                <a:cs typeface="Arial"/>
              </a:rPr>
              <a:t>Figuring out what specific parts to order</a:t>
            </a:r>
          </a:p>
          <a:p>
            <a:endParaRPr lang="en-US">
              <a:cs typeface="Arial"/>
            </a:endParaRPr>
          </a:p>
        </p:txBody>
      </p: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5FB4823-FEE8-F00B-AD2D-B4A3B89B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88" y="4296008"/>
            <a:ext cx="2743200" cy="215120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EA20DE-9752-174E-9250-6308FDE1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19" y="4364971"/>
            <a:ext cx="2154533" cy="22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675"/>
            <a:ext cx="8350370" cy="1845858"/>
          </a:xfr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PCB Design.</a:t>
            </a:r>
          </a:p>
          <a:p>
            <a:r>
              <a:rPr lang="en-US" dirty="0"/>
              <a:t>Create Breadboard Test Circuit</a:t>
            </a:r>
          </a:p>
          <a:p>
            <a:r>
              <a:rPr lang="en-US" dirty="0"/>
              <a:t>Confirm Isolator Circuit’s Ability To Pass Digital Information. (Fail)</a:t>
            </a:r>
          </a:p>
          <a:p>
            <a:r>
              <a:rPr lang="en-US" dirty="0"/>
              <a:t>Confirm Isolator Circuit’s Ability to Control ADC. (Fail)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570"/>
            <a:ext cx="8229600" cy="80375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/>
              <a:t>Internal Data Transfer and Manipulation</a:t>
            </a:r>
            <a:br>
              <a:rPr lang="en-US"/>
            </a:br>
            <a:r>
              <a:rPr lang="en-US"/>
              <a:t>Deliverables</a:t>
            </a:r>
          </a:p>
        </p:txBody>
      </p:sp>
      <p:pic>
        <p:nvPicPr>
          <p:cNvPr id="6" name="Picture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9B284D62-162D-A438-21C5-3B125253E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43" y="3478582"/>
            <a:ext cx="3857714" cy="28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1873F-CB27-BBED-D0E8-BE64B52AA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28" y="1004514"/>
            <a:ext cx="4399473" cy="3903723"/>
          </a:xfr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CHALLENGES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Isolator Distorts Digital Signal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Switching Speed of isolator is much lower than anticipated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Learning To code with Arduino and use SPI Library.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658A0F-7D31-4725-4259-CB6104609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9" y="995889"/>
            <a:ext cx="4399473" cy="3912348"/>
          </a:xfr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u="sng" dirty="0"/>
              <a:t>SOLUTIONS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Reduce Clock Frequency from 2MHz to 125kHz (Ongoing)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Same solution as 1 but the frequency is slightly higher than 1/24</a:t>
            </a:r>
            <a:r>
              <a:rPr lang="en-US" baseline="30000" dirty="0"/>
              <a:t>th</a:t>
            </a:r>
            <a:r>
              <a:rPr lang="en-US" dirty="0"/>
              <a:t> the capability of the ADC.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Continuing to learn from Arduino website and forums.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959"/>
            <a:ext cx="8229600" cy="547756"/>
          </a:xfrm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Internal Data Transfer and Manipulation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12CC213B-D28C-91F9-FDD3-E2673696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57" y="5061109"/>
            <a:ext cx="2658053" cy="1693373"/>
          </a:xfrm>
          <a:prstGeom prst="rect">
            <a:avLst/>
          </a:prstGeom>
        </p:spPr>
      </p:pic>
      <p:pic>
        <p:nvPicPr>
          <p:cNvPr id="9" name="Picture 8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CB2A9F8-2294-E568-87C2-AEA963A5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" y="5061110"/>
            <a:ext cx="3838755" cy="16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9EEB-D716-EEDA-A3E8-13B431A3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ESP32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8002-26AF-5EE7-50CC-6A2748D90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403 Deliverables </a:t>
            </a:r>
          </a:p>
          <a:p>
            <a:r>
              <a:rPr lang="en-US" sz="2800"/>
              <a:t>ESP32 to connect to </a:t>
            </a:r>
            <a:r>
              <a:rPr lang="en-US" sz="2800" err="1"/>
              <a:t>WiFi</a:t>
            </a:r>
            <a:endParaRPr lang="en-US" sz="2800"/>
          </a:p>
          <a:p>
            <a:r>
              <a:rPr lang="en-US" sz="2800"/>
              <a:t>UART communication for ESP32</a:t>
            </a:r>
          </a:p>
          <a:p>
            <a:r>
              <a:rPr lang="en-US" sz="2800"/>
              <a:t>Connect ESP32 to database</a:t>
            </a:r>
          </a:p>
          <a:p>
            <a:pPr marL="0" indent="0">
              <a:buNone/>
            </a:pPr>
            <a:r>
              <a:rPr lang="en-US" sz="2800"/>
              <a:t>Challenges</a:t>
            </a:r>
          </a:p>
          <a:p>
            <a:r>
              <a:rPr lang="en-US" sz="2800"/>
              <a:t>Learning the ESP-IDE</a:t>
            </a:r>
          </a:p>
          <a:p>
            <a:r>
              <a:rPr lang="en-US" sz="2800"/>
              <a:t>Connection to database</a:t>
            </a:r>
          </a:p>
          <a:p>
            <a:pPr marL="0" indent="0">
              <a:buNone/>
            </a:pPr>
            <a:endParaRPr lang="en-US" sz="280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8B30D9-3FB8-8DC4-09A5-1B6F048DA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43" t="32048"/>
          <a:stretch/>
        </p:blipFill>
        <p:spPr>
          <a:xfrm>
            <a:off x="6569612" y="2654104"/>
            <a:ext cx="2391786" cy="414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3FF8E-C0DC-94A4-0EA1-21BD99A5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835" y="2893954"/>
            <a:ext cx="516771" cy="1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4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1CB5-A0AE-C986-D28B-3C41774C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CA67A-5750-D7D1-A18F-E269C355C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2504319"/>
            <a:ext cx="3880338" cy="40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AAF50-2A69-D244-D568-C9AC0C20BB5A}"/>
              </a:ext>
            </a:extLst>
          </p:cNvPr>
          <p:cNvSpPr txBox="1"/>
          <p:nvPr/>
        </p:nvSpPr>
        <p:spPr>
          <a:xfrm flipH="1">
            <a:off x="457200" y="2022176"/>
            <a:ext cx="291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UART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3C3F2-4056-02A8-01E0-F9D5B1B4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088" y="2504318"/>
            <a:ext cx="4627912" cy="4076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068776-6D29-E9E4-380E-091B40AF5DFC}"/>
              </a:ext>
            </a:extLst>
          </p:cNvPr>
          <p:cNvSpPr txBox="1"/>
          <p:nvPr/>
        </p:nvSpPr>
        <p:spPr>
          <a:xfrm>
            <a:off x="4572000" y="202217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Database connection code</a:t>
            </a:r>
          </a:p>
        </p:txBody>
      </p:sp>
    </p:spTree>
    <p:extLst>
      <p:ext uri="{BB962C8B-B14F-4D97-AF65-F5344CB8AC3E}">
        <p14:creationId xmlns:p14="http://schemas.microsoft.com/office/powerpoint/2010/main" val="45440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DB6C99157023439F44DD73978DA524" ma:contentTypeVersion="5" ma:contentTypeDescription="Create a new document." ma:contentTypeScope="" ma:versionID="cb4cd59b334490fb17d281b7f31dce84">
  <xsd:schema xmlns:xsd="http://www.w3.org/2001/XMLSchema" xmlns:xs="http://www.w3.org/2001/XMLSchema" xmlns:p="http://schemas.microsoft.com/office/2006/metadata/properties" xmlns:ns3="ac17f19f-2867-4ae4-9745-ef30d816d6d9" xmlns:ns4="bc1ab663-9986-4775-b7ae-e5339fcf35e9" targetNamespace="http://schemas.microsoft.com/office/2006/metadata/properties" ma:root="true" ma:fieldsID="cea894350604f38c65c70b7df7f2006b" ns3:_="" ns4:_="">
    <xsd:import namespace="ac17f19f-2867-4ae4-9745-ef30d816d6d9"/>
    <xsd:import namespace="bc1ab663-9986-4775-b7ae-e5339fcf35e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7f19f-2867-4ae4-9745-ef30d816d6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ab663-9986-4775-b7ae-e5339fcf3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E7AE79-B448-4293-ABCC-1D89F36C01ED}">
  <ds:schemaRefs>
    <ds:schemaRef ds:uri="ac17f19f-2867-4ae4-9745-ef30d816d6d9"/>
    <ds:schemaRef ds:uri="bc1ab663-9986-4775-b7ae-e5339fcf3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860A7A-73FC-4777-AF58-46154FDEF3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992AC-2134-4FFA-ABE2-E7E72E442237}">
  <ds:schemaRefs>
    <ds:schemaRef ds:uri="ac17f19f-2867-4ae4-9745-ef30d816d6d9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bc1ab663-9986-4775-b7ae-e5339fcf35e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On-screen Show (4:3)</PresentationFormat>
  <Paragraphs>127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Microsoft Excel Worksheet</vt:lpstr>
      <vt:lpstr>ECEN 403 Final Presentation Team #38 Fuel Cell Monitor Rana Kortam Jessica Odutola Sameer Osama Russell Wells John Lusher</vt:lpstr>
      <vt:lpstr>Project description</vt:lpstr>
      <vt:lpstr>Diagram of subsystems and interface</vt:lpstr>
      <vt:lpstr>403 Deliverables (Power Supply)</vt:lpstr>
      <vt:lpstr>Challenges (Power Supply)</vt:lpstr>
      <vt:lpstr>Internal Data Transfer and Manipulation Deliverables</vt:lpstr>
      <vt:lpstr>Internal Data Transfer and Manipulation</vt:lpstr>
      <vt:lpstr>ESP32 </vt:lpstr>
      <vt:lpstr>ESP32</vt:lpstr>
      <vt:lpstr>PIC32</vt:lpstr>
      <vt:lpstr>PIC32</vt:lpstr>
      <vt:lpstr>Android Application</vt:lpstr>
      <vt:lpstr>Android Application</vt:lpstr>
      <vt:lpstr>Execution and Validation Status</vt:lpstr>
      <vt:lpstr>Execution and Validation Status</vt:lpstr>
      <vt:lpstr>Remaining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Wells Jr., Russ</cp:lastModifiedBy>
  <cp:revision>2</cp:revision>
  <dcterms:created xsi:type="dcterms:W3CDTF">2013-06-18T16:37:55Z</dcterms:created>
  <dcterms:modified xsi:type="dcterms:W3CDTF">2022-11-30T12:51:49Z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0x010100C8DB6C99157023439F44DD73978DA524</vt:lpwstr>
  </property>
</Properties>
</file>